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35" r:id="rId5"/>
    <p:sldId id="258" r:id="rId6"/>
    <p:sldId id="262" r:id="rId7"/>
    <p:sldId id="2438" r:id="rId8"/>
    <p:sldId id="2439" r:id="rId9"/>
    <p:sldId id="260" r:id="rId10"/>
    <p:sldId id="259" r:id="rId11"/>
    <p:sldId id="2433" r:id="rId12"/>
    <p:sldId id="2440" r:id="rId13"/>
    <p:sldId id="2436" r:id="rId14"/>
    <p:sldId id="244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A53F52"/>
    <a:srgbClr val="2F334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0" autoAdjust="0"/>
    <p:restoredTop sz="72272" autoAdjust="0"/>
  </p:normalViewPr>
  <p:slideViewPr>
    <p:cSldViewPr snapToGrid="0">
      <p:cViewPr varScale="1">
        <p:scale>
          <a:sx n="50" d="100"/>
          <a:sy n="50" d="100"/>
        </p:scale>
        <p:origin x="568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1916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More tightly secured.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Leaves</a:t>
            </a:r>
            <a:r>
              <a:rPr lang="en-US" baseline="0" dirty="0" smtClean="0"/>
              <a:t> g</a:t>
            </a:r>
            <a:r>
              <a:rPr lang="en-US" dirty="0" smtClean="0"/>
              <a:t>aps for penetration.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Hello and thank you all for allowing me the opportunity to present to </a:t>
            </a:r>
            <a:r>
              <a:rPr lang="en-US" dirty="0" smtClean="0"/>
              <a:t>you, </a:t>
            </a:r>
            <a:r>
              <a:rPr lang="en-US" dirty="0"/>
              <a:t>here at </a:t>
            </a:r>
            <a:r>
              <a:rPr lang="en-US" dirty="0" err="1"/>
              <a:t>Aventar</a:t>
            </a:r>
            <a:r>
              <a:rPr lang="en-US" dirty="0"/>
              <a:t>, our solution to keep your company's data and technology safe and secure.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05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5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Secure programming is the first line of defense when it comes to protecting your company’s technology.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Without it you leave anything that uses your technology vulnerable to an attack.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customer’s personal information could be shared.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 smtClean="0"/>
              <a:t>Aventar</a:t>
            </a:r>
            <a:r>
              <a:rPr lang="en-US" dirty="0" smtClean="0"/>
              <a:t> could lose business.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 company’s confidential data could be stolen and you could even have your system taken over by an attacker.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comparison</a:t>
            </a:r>
            <a:r>
              <a:rPr lang="en-US" baseline="0" dirty="0" smtClean="0"/>
              <a:t> using pie charts, illustrates how code that is assembled properly fits together more tightly, leaving less room for penetration; while the code that does not include all the important secure features is not as complete and leaves room for attackers to penetrate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9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(No</a:t>
            </a:r>
            <a:r>
              <a:rPr lang="en-US" baseline="0" dirty="0" smtClean="0"/>
              <a:t> Speaking)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(Illustration to Drive Home the Point)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system that </a:t>
            </a:r>
            <a:r>
              <a:rPr lang="en-US" baseline="0" dirty="0" err="1" smtClean="0"/>
              <a:t>Aventar</a:t>
            </a:r>
            <a:r>
              <a:rPr lang="en-US" baseline="0" dirty="0" smtClean="0"/>
              <a:t> is proposing is one of the most vulnerable because of the size of the corporation, the many points of data transfer and the sensitivity level of the information being processed.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Here you will see the points of greatest vulnerability and the greatest types of threats they entail.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 are two classifications of vulnerabilities – design related and implementation related.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But, literally, there are probably more unknown vulnerabilities than there are known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8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Open Web Application Security Project, also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referred to 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(OWASP), is a community dedicated to the creation and use of applications and APIs that can be trusted.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see a list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their top ten security risks for 2017.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By adhering to the Security Development Lifecycle, </a:t>
            </a:r>
            <a:r>
              <a:rPr lang="en-US" dirty="0" err="1" smtClean="0"/>
              <a:t>ScharWeb</a:t>
            </a:r>
            <a:r>
              <a:rPr lang="en-US" dirty="0" smtClean="0"/>
              <a:t> Development can address </a:t>
            </a:r>
            <a:r>
              <a:rPr lang="en-US" dirty="0" err="1" smtClean="0"/>
              <a:t>Aventar’s</a:t>
            </a:r>
            <a:r>
              <a:rPr lang="en-US" dirty="0" smtClean="0"/>
              <a:t> vulnerabilities, providing the highest level of security and compliance.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Our well designed architecture will promote secure programming</a:t>
            </a:r>
            <a:r>
              <a:rPr lang="en-US" baseline="0" dirty="0" smtClean="0"/>
              <a:t> </a:t>
            </a:r>
            <a:r>
              <a:rPr lang="en-US" dirty="0" smtClean="0"/>
              <a:t>techniques and the highest level of dedication to ensuring a confidential</a:t>
            </a:r>
            <a:r>
              <a:rPr lang="en-US" baseline="0" dirty="0" smtClean="0"/>
              <a:t> and</a:t>
            </a:r>
            <a:r>
              <a:rPr lang="en-US" dirty="0" smtClean="0"/>
              <a:t> consistent flow of information.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 first step in that would be to provide quality training to everyone who has a hand in the development process so that everyone knows the importance of secure programming and how they can help to achieve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5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/>
              <a:t>“</a:t>
            </a:r>
            <a:r>
              <a:rPr lang="en-US" sz="1200" dirty="0" smtClean="0">
                <a:effectLst/>
                <a:latin typeface="Arial" panose="020B0604020202020204" pitchFamily="34" charset="0"/>
              </a:rPr>
              <a:t>Almost any source of data can be an injection vector”. Hostile data can be used to extract</a:t>
            </a:r>
            <a:r>
              <a:rPr lang="en-US" sz="1200" baseline="0" dirty="0" smtClean="0">
                <a:effectLst/>
                <a:latin typeface="Arial" panose="020B0604020202020204" pitchFamily="34" charset="0"/>
              </a:rPr>
              <a:t> sensitive information.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Roboto Light" panose="02000000000000000000" pitchFamily="2" charset="0"/>
                <a:cs typeface="Gill Sans Light" panose="020B0302020104020203" pitchFamily="34" charset="-79"/>
              </a:rPr>
              <a:t>Authentication and session management are critical to securing your patient’s sensitive information.</a:t>
            </a:r>
            <a:endParaRPr lang="ru-RU" sz="1200" b="0" i="0" dirty="0" smtClean="0">
              <a:solidFill>
                <a:schemeClr val="bg1"/>
              </a:solidFill>
              <a:latin typeface="Gill Sans Light" panose="020B0302020104020203" pitchFamily="34" charset="-79"/>
              <a:ea typeface="Roboto Light" panose="02000000000000000000" pitchFamily="2" charset="0"/>
              <a:cs typeface="Gill Sans Light" panose="020B0302020104020203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Security Misconfiguration</a:t>
            </a:r>
            <a:r>
              <a:rPr lang="en-US" baseline="0" dirty="0" smtClean="0"/>
              <a:t> – The best way to combat this threat is with good, securely written code, that </a:t>
            </a:r>
            <a:r>
              <a:rPr lang="en-US" baseline="0" dirty="0" err="1" smtClean="0"/>
              <a:t>ScharWeb</a:t>
            </a:r>
            <a:r>
              <a:rPr lang="en-US" baseline="0" dirty="0" smtClean="0"/>
              <a:t> Development will provide!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Exploitation of deserialization is not that easy to do but the impact can be extreme. It can lead to remote execution attacks which are considered one of the most serious.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successful attacks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begin with vulnerability probing.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6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Scharweb</a:t>
            </a:r>
            <a:r>
              <a:rPr lang="en-US" dirty="0" smtClean="0">
                <a:solidFill>
                  <a:schemeClr val="bg1"/>
                </a:solidFill>
              </a:rPr>
              <a:t> development Presents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7700" y="3890624"/>
            <a:ext cx="8255000" cy="191327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Aventar</a:t>
            </a:r>
            <a:r>
              <a:rPr lang="en-US" dirty="0" smtClean="0">
                <a:solidFill>
                  <a:schemeClr val="bg1"/>
                </a:solidFill>
              </a:rPr>
              <a:t> Secure Programming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3795823" y="1802071"/>
            <a:ext cx="45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 smtClean="0">
                <a:solidFill>
                  <a:schemeClr val="bg1"/>
                </a:solidFill>
                <a:latin typeface="+mj-lt"/>
              </a:rPr>
              <a:t>WWW.SCHARWEBDEV.COM</a:t>
            </a:r>
            <a:endParaRPr lang="en-US" spc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 smtClean="0">
                <a:latin typeface="+mj-lt"/>
                <a:cs typeface="Gill Sans" panose="020B0502020104020203" pitchFamily="34" charset="-79"/>
              </a:rPr>
              <a:t>JESSICA SCHARBER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=""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</a:t>
            </a:r>
            <a:r>
              <a:rPr lang="en-US" sz="1800" spc="300" dirty="0" smtClean="0">
                <a:latin typeface="+mj-lt"/>
                <a:cs typeface="Gill Sans Light" panose="020B0302020104020203" pitchFamily="34" charset="-79"/>
              </a:rPr>
              <a:t>(763) 350‐2555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=""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4965812" cy="490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 dirty="0" err="1" smtClean="0">
                <a:latin typeface="+mj-lt"/>
                <a:cs typeface="Gill Sans Light" panose="020B0302020104020203" pitchFamily="34" charset="-79"/>
              </a:rPr>
              <a:t>jessicascharber</a:t>
            </a:r>
            <a:r>
              <a:rPr kumimoji="0" lang="en-US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@gmail.com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4519" y="1084521"/>
            <a:ext cx="10989920" cy="53837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Merkow</a:t>
            </a:r>
            <a:r>
              <a:rPr lang="en-US" dirty="0"/>
              <a:t>, M. S., &amp; </a:t>
            </a:r>
            <a:r>
              <a:rPr lang="en-US" dirty="0" err="1"/>
              <a:t>Raghavan</a:t>
            </a:r>
            <a:r>
              <a:rPr lang="en-US" dirty="0"/>
              <a:t>, L. (2015). </a:t>
            </a:r>
            <a:r>
              <a:rPr lang="en-US" i="1" dirty="0"/>
              <a:t>Secure and Resilient Software Development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     Retrieved from https://learning.oreilly.com/library/view/ </a:t>
            </a:r>
            <a:br>
              <a:rPr lang="en-US" dirty="0"/>
            </a:br>
            <a:r>
              <a:rPr lang="en-US" dirty="0"/>
              <a:t>     secure-and-resilient/9781439826973/K11327_C000.xhtml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Microsoft. (</a:t>
            </a:r>
            <a:r>
              <a:rPr lang="en-US" dirty="0" err="1"/>
              <a:t>n.d.</a:t>
            </a:r>
            <a:r>
              <a:rPr lang="en-US" dirty="0"/>
              <a:t>). What are the Microsoft SDL practices? Retrieved July 15, </a:t>
            </a:r>
            <a:br>
              <a:rPr lang="en-US" dirty="0"/>
            </a:br>
            <a:r>
              <a:rPr lang="en-US" dirty="0"/>
              <a:t>     2019, from https://www.microsoft.com/en-us/securityengineering/sdl/ </a:t>
            </a:r>
            <a:br>
              <a:rPr lang="en-US" dirty="0"/>
            </a:br>
            <a:r>
              <a:rPr lang="en-US" dirty="0"/>
              <a:t>     practices#practice1 </a:t>
            </a:r>
            <a:endParaRPr lang="en-US" dirty="0" smtClean="0"/>
          </a:p>
          <a:p>
            <a:pPr marL="0" indent="0">
              <a:buNone/>
            </a:pPr>
            <a:r>
              <a:rPr lang="en-US" i="1" dirty="0"/>
              <a:t>OWASP Top 10 -2017 The Ten Most Critical Web Application Security Risks</a:t>
            </a:r>
            <a:r>
              <a:rPr lang="en-US" dirty="0"/>
              <a:t>. (2017). </a:t>
            </a:r>
            <a:br>
              <a:rPr lang="en-US" dirty="0"/>
            </a:br>
            <a:r>
              <a:rPr lang="en-US" dirty="0"/>
              <a:t>     Retrieved from https://www.owasp.org/images/7/72/ </a:t>
            </a:r>
            <a:br>
              <a:rPr lang="en-US" dirty="0"/>
            </a:br>
            <a:r>
              <a:rPr lang="en-US" dirty="0"/>
              <a:t>     OWASP_Top_10-2017_%28en%29.pdf.pdf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Santos, R., &amp; </a:t>
            </a:r>
            <a:r>
              <a:rPr lang="en-US" dirty="0" err="1"/>
              <a:t>Geib</a:t>
            </a:r>
            <a:r>
              <a:rPr lang="en-US" dirty="0"/>
              <a:t>, J. (2017, August 16). Microsoft Threat Modeling Tool </a:t>
            </a:r>
            <a:br>
              <a:rPr lang="en-US" dirty="0"/>
            </a:br>
            <a:r>
              <a:rPr lang="en-US" dirty="0"/>
              <a:t>     mitigations. Retrieved July 15, 2019, from https://docs.microsoft.com/en-us/ </a:t>
            </a:r>
            <a:br>
              <a:rPr lang="en-US" dirty="0"/>
            </a:br>
            <a:r>
              <a:rPr lang="en-US" dirty="0"/>
              <a:t>     azure/security/azure-security-threat-modeling-tool-mitigations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Sinclair, T. (Presenter). (2019, June 27). </a:t>
            </a:r>
            <a:r>
              <a:rPr lang="en-US" i="1" dirty="0"/>
              <a:t>Module one live lecture</a:t>
            </a:r>
            <a:r>
              <a:rPr lang="en-US" dirty="0"/>
              <a:t>. Speech </a:t>
            </a:r>
            <a:br>
              <a:rPr lang="en-US" dirty="0"/>
            </a:br>
            <a:r>
              <a:rPr lang="en-US" dirty="0"/>
              <a:t>     presented at Rasmussen College, Online.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Sinclair, T. (Presenter). (2019, </a:t>
            </a:r>
            <a:r>
              <a:rPr lang="en-US" dirty="0" smtClean="0"/>
              <a:t>July 4). </a:t>
            </a:r>
            <a:r>
              <a:rPr lang="en-US" i="1" dirty="0"/>
              <a:t>Module </a:t>
            </a:r>
            <a:r>
              <a:rPr lang="en-US" i="1" dirty="0" smtClean="0"/>
              <a:t>two </a:t>
            </a:r>
            <a:r>
              <a:rPr lang="en-US" i="1" dirty="0"/>
              <a:t>live lecture</a:t>
            </a:r>
            <a:r>
              <a:rPr lang="en-US" dirty="0"/>
              <a:t>. Speech </a:t>
            </a:r>
            <a:br>
              <a:rPr lang="en-US" dirty="0"/>
            </a:br>
            <a:r>
              <a:rPr lang="en-US" dirty="0"/>
              <a:t>     presented at Rasmussen College, Online.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074" y="837491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secure programming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1442" y="2721925"/>
            <a:ext cx="5251450" cy="365125"/>
          </a:xfrm>
        </p:spPr>
        <p:txBody>
          <a:bodyPr>
            <a:noAutofit/>
          </a:bodyPr>
          <a:lstStyle/>
          <a:p>
            <a:r>
              <a:rPr lang="en-US" sz="2800" dirty="0" smtClean="0"/>
              <a:t>Why do we need it?</a:t>
            </a:r>
            <a:endParaRPr lang="en-US" sz="28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5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12183" y="3310187"/>
            <a:ext cx="5208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Secure Code is Good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Secure Code is the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Line of 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Protect Your System from Takeover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Protect Your System from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Protect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Protect Your Customer’s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Be Responsible and Keep Your Customer’s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Secure Design vs. Incomplete design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Properly assembled code-</a:t>
            </a:r>
            <a:endParaRPr lang="en-US" dirty="0"/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6329262"/>
              </p:ext>
            </p:extLst>
          </p:nvPr>
        </p:nvGraphicFramePr>
        <p:xfrm>
          <a:off x="469900" y="2341563"/>
          <a:ext cx="5157788" cy="368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Sloppy code-</a:t>
            </a:r>
            <a:endParaRPr lang="en-US" dirty="0"/>
          </a:p>
        </p:txBody>
      </p:sp>
      <p:graphicFrame>
        <p:nvGraphicFramePr>
          <p:cNvPr id="24" name="Content Placeholder 23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84385860"/>
              </p:ext>
            </p:extLst>
          </p:nvPr>
        </p:nvGraphicFramePr>
        <p:xfrm>
          <a:off x="6565900" y="2341563"/>
          <a:ext cx="5183188" cy="3686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Vulnerabilities</a:t>
            </a:r>
            <a: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  <a:t/>
            </a:r>
            <a:b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They are everywhere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6265516" cy="2394840"/>
          </a:xfrm>
        </p:spPr>
        <p:txBody>
          <a:bodyPr>
            <a:normAutofit/>
          </a:bodyPr>
          <a:lstStyle/>
          <a:p>
            <a:r>
              <a:rPr lang="en-US" dirty="0" smtClean="0"/>
              <a:t>Vulnerabilities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2757" y="1237785"/>
            <a:ext cx="6327196" cy="5230518"/>
          </a:xfrm>
        </p:spPr>
        <p:txBody>
          <a:bodyPr>
            <a:normAutofit fontScale="70000" lnSpcReduction="20000"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Accepting </a:t>
            </a:r>
            <a:r>
              <a:rPr lang="en-US" dirty="0" smtClean="0">
                <a:solidFill>
                  <a:srgbClr val="C00000"/>
                </a:solidFill>
              </a:rPr>
              <a:t>User Input –</a:t>
            </a:r>
            <a:r>
              <a:rPr lang="en-US" dirty="0" smtClean="0"/>
              <a:t> Spoofing, Tampering, </a:t>
            </a:r>
            <a:r>
              <a:rPr lang="en-US" dirty="0" smtClean="0"/>
              <a:t>Repudiation,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Displaying Output – </a:t>
            </a:r>
            <a:r>
              <a:rPr lang="en-US" dirty="0" smtClean="0">
                <a:solidFill>
                  <a:srgbClr val="C00000"/>
                </a:solidFill>
              </a:rPr>
              <a:t>      </a:t>
            </a:r>
            <a:r>
              <a:rPr lang="en-US" dirty="0" smtClean="0"/>
              <a:t>Information </a:t>
            </a:r>
            <a:r>
              <a:rPr lang="en-US" dirty="0" smtClean="0"/>
              <a:t>Disclosure,</a:t>
            </a:r>
          </a:p>
          <a:p>
            <a:r>
              <a:rPr lang="en-US" dirty="0" smtClean="0">
                <a:solidFill>
                  <a:srgbClr val="898989"/>
                </a:solidFill>
              </a:rPr>
              <a:t>   Cross-Site </a:t>
            </a:r>
            <a:r>
              <a:rPr lang="en-US" dirty="0">
                <a:solidFill>
                  <a:srgbClr val="898989"/>
                </a:solidFill>
              </a:rPr>
              <a:t>Scripting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Financial </a:t>
            </a:r>
            <a:r>
              <a:rPr lang="en-US" dirty="0" smtClean="0">
                <a:solidFill>
                  <a:srgbClr val="C00000"/>
                </a:solidFill>
              </a:rPr>
              <a:t>Transactions</a:t>
            </a:r>
          </a:p>
          <a:p>
            <a:r>
              <a:rPr lang="en-US" dirty="0" smtClean="0"/>
              <a:t>   Sensitive Data </a:t>
            </a:r>
            <a:r>
              <a:rPr lang="en-US" dirty="0" smtClean="0"/>
              <a:t>Disclosure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Repudiation, Injection</a:t>
            </a:r>
            <a:r>
              <a:rPr lang="en-US" dirty="0" smtClean="0"/>
              <a:t>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Data Transactions – </a:t>
            </a:r>
          </a:p>
          <a:p>
            <a:r>
              <a:rPr lang="en-US" dirty="0" smtClean="0">
                <a:solidFill>
                  <a:srgbClr val="898989"/>
                </a:solidFill>
              </a:rPr>
              <a:t>   Sensitive Data Disclosure,</a:t>
            </a:r>
          </a:p>
          <a:p>
            <a:r>
              <a:rPr lang="en-US" dirty="0" smtClean="0"/>
              <a:t>   XXE Attack</a:t>
            </a:r>
            <a:r>
              <a:rPr lang="en-US" dirty="0" smtClean="0">
                <a:solidFill>
                  <a:srgbClr val="898989"/>
                </a:solidFill>
              </a:rPr>
              <a:t>, Denial of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A53F52"/>
                </a:solidFill>
              </a:rPr>
              <a:t>Environment –</a:t>
            </a:r>
          </a:p>
          <a:p>
            <a:r>
              <a:rPr lang="en-US" dirty="0" smtClean="0">
                <a:solidFill>
                  <a:srgbClr val="A53F52"/>
                </a:solidFill>
              </a:rPr>
              <a:t>   </a:t>
            </a:r>
            <a:r>
              <a:rPr lang="en-US" dirty="0" smtClean="0">
                <a:solidFill>
                  <a:srgbClr val="898989"/>
                </a:solidFill>
              </a:rPr>
              <a:t>Elevation of Privileges, Tampering      </a:t>
            </a:r>
          </a:p>
          <a:p>
            <a:r>
              <a:rPr lang="en-US" dirty="0">
                <a:solidFill>
                  <a:srgbClr val="898989"/>
                </a:solidFill>
              </a:rPr>
              <a:t> </a:t>
            </a:r>
            <a:r>
              <a:rPr lang="en-US" dirty="0" smtClean="0">
                <a:solidFill>
                  <a:srgbClr val="898989"/>
                </a:solidFill>
              </a:rPr>
              <a:t>  Information Disclosure,</a:t>
            </a:r>
            <a:endParaRPr lang="en-US" dirty="0" smtClean="0">
              <a:solidFill>
                <a:srgbClr val="898989"/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attacks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OWASP TOP 10 for 2017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Injection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Broken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Sensitive Data Exposure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XML External Entities (XXE)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Broken Access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Security Misconfiguration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Cross Site Scripting (XSS)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Insecure Deserialization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Using Components with </a:t>
            </a:r>
            <a:r>
              <a:rPr lang="en-US" sz="1500" dirty="0"/>
              <a:t>K</a:t>
            </a:r>
            <a:r>
              <a:rPr lang="en-US" sz="1500" dirty="0" smtClean="0"/>
              <a:t>nown Vulnerabilities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/>
              <a:t>Insufficient Logging and Monitoring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Protection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dirty="0" smtClean="0"/>
              <a:t>What we suggest.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E</a:t>
            </a:r>
            <a:r>
              <a:rPr lang="en-US" dirty="0" smtClean="0"/>
              <a:t>ncryption </a:t>
            </a:r>
          </a:p>
          <a:p>
            <a:r>
              <a:rPr lang="en-US" dirty="0"/>
              <a:t>I</a:t>
            </a:r>
            <a:r>
              <a:rPr lang="en-US" dirty="0" smtClean="0"/>
              <a:t>nput </a:t>
            </a:r>
            <a:r>
              <a:rPr lang="en-US" dirty="0"/>
              <a:t>V</a:t>
            </a:r>
            <a:r>
              <a:rPr lang="en-US" dirty="0" smtClean="0"/>
              <a:t>alidation</a:t>
            </a:r>
          </a:p>
          <a:p>
            <a:r>
              <a:rPr lang="en-US" dirty="0"/>
              <a:t>M</a:t>
            </a:r>
            <a:r>
              <a:rPr lang="en-US" dirty="0" smtClean="0"/>
              <a:t>ulti-factor </a:t>
            </a:r>
            <a:r>
              <a:rPr lang="en-US" dirty="0"/>
              <a:t>A</a:t>
            </a:r>
            <a:r>
              <a:rPr lang="en-US" dirty="0" smtClean="0"/>
              <a:t>uthentication 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imit </a:t>
            </a:r>
            <a:r>
              <a:rPr lang="en-US" dirty="0"/>
              <a:t>L</a:t>
            </a:r>
            <a:r>
              <a:rPr lang="en-US" dirty="0" smtClean="0"/>
              <a:t>ogin </a:t>
            </a:r>
            <a:r>
              <a:rPr lang="en-US" dirty="0"/>
              <a:t>A</a:t>
            </a:r>
            <a:r>
              <a:rPr lang="en-US" dirty="0" smtClean="0"/>
              <a:t>ttempts</a:t>
            </a:r>
          </a:p>
          <a:p>
            <a:r>
              <a:rPr lang="en-US" dirty="0"/>
              <a:t>F</a:t>
            </a:r>
            <a:r>
              <a:rPr lang="en-US" dirty="0" smtClean="0"/>
              <a:t>orce </a:t>
            </a:r>
            <a:r>
              <a:rPr lang="en-US" dirty="0"/>
              <a:t>L</a:t>
            </a:r>
            <a:r>
              <a:rPr lang="en-US" dirty="0" smtClean="0"/>
              <a:t>ogout 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ession </a:t>
            </a:r>
            <a:r>
              <a:rPr lang="en-US" dirty="0"/>
              <a:t>E</a:t>
            </a:r>
            <a:r>
              <a:rPr lang="en-US" dirty="0" smtClean="0"/>
              <a:t>xpiry</a:t>
            </a:r>
          </a:p>
          <a:p>
            <a:r>
              <a:rPr lang="en-US" dirty="0" smtClean="0"/>
              <a:t>As well as following all of the regulations of PCI-DSS, The Gramm Leach Bliley Act, HIPPA, The Federal Trade and Commission Act and </a:t>
            </a:r>
            <a:r>
              <a:rPr lang="en-US" dirty="0"/>
              <a:t>The Fair Credit Reporting Act/Fair and Accurate Credit Transactions </a:t>
            </a:r>
            <a:r>
              <a:rPr lang="en-US" dirty="0" smtClean="0"/>
              <a:t>Act.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1023B"/>
                </a:solidFill>
              </a:rPr>
              <a:t>Protect against </a:t>
            </a:r>
            <a:r>
              <a:rPr lang="en-US" dirty="0" err="1" smtClean="0">
                <a:solidFill>
                  <a:srgbClr val="01023B"/>
                </a:solidFill>
              </a:rPr>
              <a:t>Owasp</a:t>
            </a:r>
            <a:r>
              <a:rPr lang="en-US" dirty="0" err="1" smtClean="0">
                <a:solidFill>
                  <a:srgbClr val="01023B"/>
                </a:solidFill>
              </a:rPr>
              <a:t>’s</a:t>
            </a:r>
            <a:r>
              <a:rPr lang="en-US" dirty="0" smtClean="0">
                <a:solidFill>
                  <a:srgbClr val="01023B"/>
                </a:solidFill>
              </a:rPr>
              <a:t> top 10</a:t>
            </a:r>
            <a:endParaRPr lang="en-US" dirty="0">
              <a:solidFill>
                <a:srgbClr val="01023B"/>
              </a:solidFill>
            </a:endParaRP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=""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89931781"/>
              </p:ext>
            </p:extLst>
          </p:nvPr>
        </p:nvGraphicFramePr>
        <p:xfrm>
          <a:off x="595313" y="1189039"/>
          <a:ext cx="11002168" cy="49998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01084">
                  <a:extLst>
                    <a:ext uri="{9D8B030D-6E8A-4147-A177-3AD203B41FA5}">
                      <a16:colId xmlns="" xmlns:a16="http://schemas.microsoft.com/office/drawing/2014/main" val="310093864"/>
                    </a:ext>
                  </a:extLst>
                </a:gridCol>
                <a:gridCol w="5501084">
                  <a:extLst>
                    <a:ext uri="{9D8B030D-6E8A-4147-A177-3AD203B41FA5}">
                      <a16:colId xmlns="" xmlns:a16="http://schemas.microsoft.com/office/drawing/2014/main" val="2023951014"/>
                    </a:ext>
                  </a:extLst>
                </a:gridCol>
              </a:tblGrid>
              <a:tr h="84555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Threat</a:t>
                      </a:r>
                      <a:r>
                        <a:rPr lang="en-US" sz="2400" b="1" i="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 1-5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Protection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/>
                </a:tc>
                <a:extLst>
                  <a:ext uri="{0D108BD9-81ED-4DB2-BD59-A6C34878D82A}">
                    <a16:rowId xmlns="" xmlns:a16="http://schemas.microsoft.com/office/drawing/2014/main" val="983420419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rgbClr val="01023B"/>
                          </a:solidFill>
                          <a:latin typeface="+mn-lt"/>
                          <a:ea typeface="Roboto Light" panose="02000000000000000000" pitchFamily="2" charset="0"/>
                          <a:cs typeface="Gill Sans Light" panose="020B0302020104020203" pitchFamily="34" charset="-79"/>
                        </a:rPr>
                        <a:t>Injection</a:t>
                      </a:r>
                      <a:endParaRPr lang="ru-RU" sz="1400" b="0" i="0" dirty="0">
                        <a:solidFill>
                          <a:srgbClr val="01023B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The</a:t>
                      </a:r>
                      <a:r>
                        <a:rPr lang="en-US" sz="1400" baseline="0" dirty="0" smtClean="0"/>
                        <a:t> first step in preventing this is a design that keeps the sensitive data separate from commands and queries. Additional steps would include using a safe API to avoid interpreters and white-list, server-side validation.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883246291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Broken Authentication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Users of the system</a:t>
                      </a:r>
                      <a:r>
                        <a:rPr lang="en-US" sz="1400" baseline="0" dirty="0" smtClean="0"/>
                        <a:t> will be required to create strong passwords. Login attempts will be limited and multi-factor authentication will be required. Random session IDs will be used.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502607855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Sensitive Data Exposure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To prevent this from happening to </a:t>
                      </a:r>
                      <a:r>
                        <a:rPr lang="en-US" sz="1400" dirty="0" err="1" smtClean="0"/>
                        <a:t>Aventar’s</a:t>
                      </a:r>
                      <a:r>
                        <a:rPr lang="en-US" sz="1400" dirty="0" smtClean="0"/>
                        <a:t> clients,</a:t>
                      </a:r>
                      <a:r>
                        <a:rPr lang="en-US" sz="1400" baseline="0" dirty="0" smtClean="0"/>
                        <a:t> we will create a secure design that doesn’t store sensitive data unnecessarily. We will encrypt sensitive data at rest and all data in transit.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557125802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XML</a:t>
                      </a:r>
                      <a:r>
                        <a:rPr lang="en-US" sz="1400" baseline="0" dirty="0" smtClean="0"/>
                        <a:t> External Entities (XXE)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combat this we will use less complex data formats and</a:t>
                      </a:r>
                      <a:r>
                        <a:rPr lang="en-US" sz="1400" baseline="0" dirty="0" smtClean="0"/>
                        <a:t> avoid serialization of sensitive data. We will require a patch or upgrade to all XML processors and libraries used by the application.</a:t>
                      </a:r>
                      <a:r>
                        <a:rPr lang="en-US" sz="1400" dirty="0" smtClean="0"/>
                        <a:t> 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1055255528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Broken</a:t>
                      </a:r>
                      <a:r>
                        <a:rPr lang="en-US" sz="1400" b="0" i="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Access Control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With the exception</a:t>
                      </a:r>
                      <a:r>
                        <a:rPr lang="en-US" sz="1400" baseline="0" dirty="0" smtClean="0"/>
                        <a:t> of public resources, access will be denied by default. We will enforce record ownership rather than allowing users to perform CRUD operations. We will also disable web server directory listings.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1023B"/>
                </a:solidFill>
              </a:rPr>
              <a:t>Protect against </a:t>
            </a:r>
            <a:r>
              <a:rPr lang="en-US" dirty="0" err="1" smtClean="0">
                <a:solidFill>
                  <a:srgbClr val="01023B"/>
                </a:solidFill>
              </a:rPr>
              <a:t>Owasp</a:t>
            </a:r>
            <a:r>
              <a:rPr lang="en-US" dirty="0" err="1" smtClean="0">
                <a:solidFill>
                  <a:srgbClr val="01023B"/>
                </a:solidFill>
              </a:rPr>
              <a:t>’s</a:t>
            </a:r>
            <a:r>
              <a:rPr lang="en-US" dirty="0" smtClean="0">
                <a:solidFill>
                  <a:srgbClr val="01023B"/>
                </a:solidFill>
              </a:rPr>
              <a:t> top 10</a:t>
            </a:r>
            <a:endParaRPr lang="en-US" dirty="0">
              <a:solidFill>
                <a:srgbClr val="01023B"/>
              </a:solidFill>
            </a:endParaRP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=""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57235246"/>
              </p:ext>
            </p:extLst>
          </p:nvPr>
        </p:nvGraphicFramePr>
        <p:xfrm>
          <a:off x="595313" y="1189039"/>
          <a:ext cx="11002168" cy="50924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01084">
                  <a:extLst>
                    <a:ext uri="{9D8B030D-6E8A-4147-A177-3AD203B41FA5}">
                      <a16:colId xmlns="" xmlns:a16="http://schemas.microsoft.com/office/drawing/2014/main" val="310093864"/>
                    </a:ext>
                  </a:extLst>
                </a:gridCol>
                <a:gridCol w="5501084">
                  <a:extLst>
                    <a:ext uri="{9D8B030D-6E8A-4147-A177-3AD203B41FA5}">
                      <a16:colId xmlns="" xmlns:a16="http://schemas.microsoft.com/office/drawing/2014/main" val="2023951014"/>
                    </a:ext>
                  </a:extLst>
                </a:gridCol>
              </a:tblGrid>
              <a:tr h="84555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Threat</a:t>
                      </a:r>
                      <a:r>
                        <a:rPr lang="en-US" sz="2400" b="1" i="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 6-10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Protection</a:t>
                      </a:r>
                      <a:endParaRPr lang="ru-RU" sz="24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7647" marR="67647" marT="34995" marB="34995" anchor="ctr"/>
                </a:tc>
                <a:extLst>
                  <a:ext uri="{0D108BD9-81ED-4DB2-BD59-A6C34878D82A}">
                    <a16:rowId xmlns="" xmlns:a16="http://schemas.microsoft.com/office/drawing/2014/main" val="983420419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Security Misconfiguration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 will create a minimal platform for </a:t>
                      </a:r>
                      <a:r>
                        <a:rPr lang="en-US" sz="1400" dirty="0" err="1" smtClean="0"/>
                        <a:t>Aventar</a:t>
                      </a:r>
                      <a:r>
                        <a:rPr lang="en-US" sz="1400" dirty="0" smtClean="0"/>
                        <a:t> that doesn’t contain unnecessary features or components. We will ensure that all</a:t>
                      </a:r>
                      <a:r>
                        <a:rPr lang="en-US" sz="1400" baseline="0" dirty="0" smtClean="0"/>
                        <a:t> components are up-to-date and have all available patches.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883246291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Cross-Site</a:t>
                      </a:r>
                      <a:r>
                        <a:rPr lang="en-US" sz="1400" baseline="0" dirty="0" smtClean="0"/>
                        <a:t> Scripting (XSS)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ScharWeb</a:t>
                      </a:r>
                      <a:r>
                        <a:rPr lang="en-US" sz="1400" b="0" i="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development can use a framework to automatically escape XSS. We will also escape untrusted HTTP request data. We will use context sensitive encoding when modifying the browser document. 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502607855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Insecure Deserialization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Depending on requirements,</a:t>
                      </a:r>
                      <a:r>
                        <a:rPr lang="en-US" sz="1400" baseline="0" dirty="0" smtClean="0"/>
                        <a:t> if it’s possible, we will not accept serialized objects from untrusted sources. If that’s not possible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we will require digital signatures on serialized objects and enforce type constraints.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3557125802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Using Components with Known Vulnerabilities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To combat against this we will remove any unused dependencies</a:t>
                      </a:r>
                      <a:r>
                        <a:rPr lang="en-US" sz="1400" baseline="0" dirty="0" smtClean="0"/>
                        <a:t> and only obtain components from official sources over a secure link. We will monitor components and libraries for necessary security patches.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1055255528"/>
                  </a:ext>
                </a:extLst>
              </a:tr>
              <a:tr h="830868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Insufficient Logging and Monitoring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Besides</a:t>
                      </a:r>
                      <a:r>
                        <a:rPr lang="en-US" sz="1400" b="0" i="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effective monitoring and alerting, d</a:t>
                      </a:r>
                      <a:r>
                        <a:rPr lang="en-US" sz="1400" b="0" i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</a:t>
                      </a:r>
                      <a:r>
                        <a:rPr lang="en-US" sz="1400" b="0" i="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such as login, access control failures and server-side input validation failures must be logged with enough information to identify malicious accounts and kept long enough for forensic investigation. 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Gill Sans Light" panose="020B0302020104020203" pitchFamily="34" charset="-79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651" marR="64651" marT="34995" marB="34995" anchor="ctr"/>
                </a:tc>
                <a:extLst>
                  <a:ext uri="{0D108BD9-81ED-4DB2-BD59-A6C34878D82A}">
                    <a16:rowId xmlns="" xmlns:a16="http://schemas.microsoft.com/office/drawing/2014/main" val="1449646690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Slide 1 - Hello and thank you all for allowing me the opportunity to present to you, here at Aventar, our solution to keep your company's data and technology safe and secure.
Slide 2 - </MediaServiceKeyPoints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www.w3.org/XML/1998/namespace"/>
    <ds:schemaRef ds:uri="http://purl.org/dc/elements/1.1/"/>
    <ds:schemaRef ds:uri="http://schemas.microsoft.com/office/2006/metadata/properties"/>
    <ds:schemaRef ds:uri="71af3243-3dd4-4a8d-8c0d-dd76da1f02a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1150</Words>
  <Application>Microsoft Office PowerPoint</Application>
  <PresentationFormat>Widescreen</PresentationFormat>
  <Paragraphs>133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Bebas</vt:lpstr>
      <vt:lpstr>Calibri</vt:lpstr>
      <vt:lpstr>Calibri Light</vt:lpstr>
      <vt:lpstr>Gill Sans</vt:lpstr>
      <vt:lpstr>Gill Sans Light</vt:lpstr>
      <vt:lpstr>Roboto Black</vt:lpstr>
      <vt:lpstr>Roboto Light</vt:lpstr>
      <vt:lpstr>Office Theme</vt:lpstr>
      <vt:lpstr>Scharweb development Presents</vt:lpstr>
      <vt:lpstr>secure programming</vt:lpstr>
      <vt:lpstr>Secure Design vs. Incomplete design</vt:lpstr>
      <vt:lpstr>Vulnerabilities They are everywhere</vt:lpstr>
      <vt:lpstr>Vulnerabilities</vt:lpstr>
      <vt:lpstr>Top 10 attacks</vt:lpstr>
      <vt:lpstr>Protection</vt:lpstr>
      <vt:lpstr>Protect against Owasp’s top 10</vt:lpstr>
      <vt:lpstr>Protect against Owasp’s top 10</vt:lpstr>
      <vt:lpstr>THANK YOU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Aventar Secure Programming</dc:title>
  <dc:creator/>
  <cp:lastModifiedBy/>
  <cp:revision>1</cp:revision>
  <dcterms:created xsi:type="dcterms:W3CDTF">2019-07-10T21:12:53Z</dcterms:created>
  <dcterms:modified xsi:type="dcterms:W3CDTF">2019-07-15T01:20:13Z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